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1.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GB"/>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3.jpg" Type="http://schemas.openxmlformats.org/officeDocument/2006/relationships/image" Id="rId3"/><Relationship Target="../media/image01.jp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sp>
        <p:nvSpPr>
          <p:cNvPr id="30" name="Shape 30"/>
          <p:cNvSpPr txBox="1"/>
          <p:nvPr>
            <p:ph type="ctrTitle"/>
          </p:nvPr>
        </p:nvSpPr>
        <p:spPr>
          <a:xfrm>
            <a:off y="260175" x="685800"/>
            <a:ext cy="1682699" cx="7772400"/>
          </a:xfrm>
          <a:prstGeom prst="rect">
            <a:avLst/>
          </a:prstGeom>
        </p:spPr>
        <p:txBody>
          <a:bodyPr bIns="91425" rIns="91425" lIns="91425" tIns="91425" anchor="b" anchorCtr="0">
            <a:noAutofit/>
          </a:bodyPr>
          <a:lstStyle/>
          <a:p>
            <a:pPr>
              <a:spcBef>
                <a:spcPts val="0"/>
              </a:spcBef>
              <a:buNone/>
            </a:pPr>
            <a:r>
              <a:rPr lang="en-GB"/>
              <a:t>EPICS: The Social of Greenwood</a:t>
            </a:r>
          </a:p>
        </p:txBody>
      </p:sp>
      <p:sp>
        <p:nvSpPr>
          <p:cNvPr id="31" name="Shape 31"/>
          <p:cNvSpPr txBox="1"/>
          <p:nvPr>
            <p:ph idx="1" type="subTitle"/>
          </p:nvPr>
        </p:nvSpPr>
        <p:spPr>
          <a:xfrm>
            <a:off y="4069953" x="685800"/>
            <a:ext cy="784799" cx="7772400"/>
          </a:xfrm>
          <a:prstGeom prst="rect">
            <a:avLst/>
          </a:prstGeom>
        </p:spPr>
        <p:txBody>
          <a:bodyPr bIns="91425" rIns="91425" lIns="91425" tIns="91425" anchor="t" anchorCtr="0">
            <a:noAutofit/>
          </a:bodyPr>
          <a:lstStyle/>
          <a:p>
            <a:pPr>
              <a:spcBef>
                <a:spcPts val="0"/>
              </a:spcBef>
              <a:buNone/>
            </a:pPr>
            <a:r>
              <a:rPr lang="en-GB"/>
              <a:t>Team Members: Sean Gibbens, Chris McDonald, and Ade Oluyedun</a:t>
            </a:r>
          </a:p>
        </p:txBody>
      </p:sp>
      <p:pic>
        <p:nvPicPr>
          <p:cNvPr id="32" name="Shape 32"/>
          <p:cNvPicPr preferRelativeResize="0"/>
          <p:nvPr/>
        </p:nvPicPr>
        <p:blipFill>
          <a:blip r:embed="rId3">
            <a:alphaModFix/>
          </a:blip>
          <a:stretch>
            <a:fillRect/>
          </a:stretch>
        </p:blipFill>
        <p:spPr>
          <a:xfrm>
            <a:off y="1907225" x="3303573"/>
            <a:ext cy="2207275" cx="25368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rgbClr val="3A81BA"/>
                </a:solidFill>
              </a:rPr>
              <a:t>Overall Experience</a:t>
            </a:r>
          </a:p>
        </p:txBody>
      </p:sp>
      <p:sp>
        <p:nvSpPr>
          <p:cNvPr id="92" name="Shape 9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GB"/>
              <a:t>Provided applicable real-life experience </a:t>
            </a:r>
          </a:p>
          <a:p>
            <a:pPr rtl="0" lvl="0">
              <a:spcBef>
                <a:spcPts val="0"/>
              </a:spcBef>
              <a:buNone/>
            </a:pPr>
            <a:r>
              <a:t/>
            </a:r>
            <a:endParaRPr sz="2400"/>
          </a:p>
          <a:p>
            <a:pPr rtl="0" lvl="0" indent="-381000" marL="457200">
              <a:spcBef>
                <a:spcPts val="0"/>
              </a:spcBef>
              <a:buClr>
                <a:srgbClr val="000000"/>
              </a:buClr>
              <a:buSzPct val="100000"/>
              <a:buFont typeface="Arial"/>
              <a:buChar char="●"/>
            </a:pPr>
            <a:r>
              <a:rPr sz="2400" lang="en-GB"/>
              <a:t>Rewarding to work with an excellent organization</a:t>
            </a:r>
          </a:p>
          <a:p>
            <a:pPr rtl="0">
              <a:spcBef>
                <a:spcPts val="0"/>
              </a:spcBef>
              <a:buNone/>
            </a:pPr>
            <a:r>
              <a:t/>
            </a:r>
            <a:endParaRPr sz="2400"/>
          </a:p>
          <a:p>
            <a:pPr rtl="0" lvl="0" indent="-381000" marL="457200">
              <a:spcBef>
                <a:spcPts val="0"/>
              </a:spcBef>
              <a:buClr>
                <a:srgbClr val="000000"/>
              </a:buClr>
              <a:buSzPct val="100000"/>
              <a:buFont typeface="Arial"/>
              <a:buChar char="●"/>
            </a:pPr>
            <a:r>
              <a:rPr sz="2400" lang="en-GB"/>
              <a:t>Learned how to operate in a team dynamic</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chemeClr val="accent1"/>
                </a:solidFill>
              </a:rPr>
              <a:t>Brief Client Description</a:t>
            </a:r>
          </a:p>
        </p:txBody>
      </p:sp>
      <p:sp>
        <p:nvSpPr>
          <p:cNvPr id="38" name="Shape 3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GB"/>
              <a:t>The Social of Greenwood</a:t>
            </a:r>
          </a:p>
          <a:p>
            <a:pPr rtl="0" lvl="0">
              <a:spcBef>
                <a:spcPts val="0"/>
              </a:spcBef>
              <a:buNone/>
            </a:pPr>
            <a:r>
              <a:t/>
            </a:r>
            <a:endParaRPr sz="2400"/>
          </a:p>
          <a:p>
            <a:pPr rtl="0" lvl="0" indent="-381000" marL="457200">
              <a:spcBef>
                <a:spcPts val="0"/>
              </a:spcBef>
              <a:buClr>
                <a:srgbClr val="000000"/>
              </a:buClr>
              <a:buSzPct val="100000"/>
              <a:buFont typeface="Arial"/>
              <a:buChar char="●"/>
            </a:pPr>
            <a:r>
              <a:rPr sz="2400" lang="en-GB"/>
              <a:t>Opportunity for seniors to get involved in community activities</a:t>
            </a:r>
          </a:p>
          <a:p>
            <a:pPr rtl="0" lvl="0">
              <a:spcBef>
                <a:spcPts val="0"/>
              </a:spcBef>
              <a:buNone/>
            </a:pPr>
            <a:r>
              <a:t/>
            </a:r>
            <a:endParaRPr sz="2400"/>
          </a:p>
          <a:p>
            <a:pPr rtl="0" lvl="0" indent="-381000" marL="457200">
              <a:spcBef>
                <a:spcPts val="0"/>
              </a:spcBef>
              <a:buClr>
                <a:srgbClr val="000000"/>
              </a:buClr>
              <a:buSzPct val="100000"/>
              <a:buFont typeface="Arial"/>
              <a:buChar char="●"/>
            </a:pPr>
            <a:r>
              <a:rPr sz="2400" lang="en-GB"/>
              <a:t>Located in Greenwood but serves surrounding counties</a:t>
            </a:r>
          </a:p>
          <a:p>
            <a:pPr rtl="0" lvl="0">
              <a:spcBef>
                <a:spcPts val="0"/>
              </a:spcBef>
              <a:buNone/>
            </a:pPr>
            <a:r>
              <a:t/>
            </a:r>
            <a:endParaRPr sz="2400"/>
          </a:p>
          <a:p>
            <a:pPr rtl="0" lvl="0" indent="-381000" marL="457200">
              <a:spcBef>
                <a:spcPts val="0"/>
              </a:spcBef>
              <a:buClr>
                <a:srgbClr val="000000"/>
              </a:buClr>
              <a:buSzPct val="100000"/>
              <a:buFont typeface="Arial"/>
              <a:buChar char="●"/>
            </a:pPr>
            <a:r>
              <a:rPr sz="2400" lang="en-GB"/>
              <a:t>Contacts: Bob Goodrum and Patric McDowell</a:t>
            </a:r>
          </a:p>
          <a:p>
            <a:pPr lvl="0">
              <a:spcBef>
                <a:spcPts val="0"/>
              </a:spcBef>
              <a:buNone/>
            </a:pPr>
            <a:r>
              <a:t/>
            </a:r>
            <a:endParaRPr sz="24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chemeClr val="accent1"/>
                </a:solidFill>
              </a:rPr>
              <a:t>Gathering </a:t>
            </a:r>
            <a:r>
              <a:rPr lang="en-GB">
                <a:solidFill>
                  <a:srgbClr val="3A81BA"/>
                </a:solidFill>
              </a:rPr>
              <a:t>Requirements </a:t>
            </a:r>
          </a:p>
        </p:txBody>
      </p:sp>
      <p:sp>
        <p:nvSpPr>
          <p:cNvPr id="44" name="Shape 44"/>
          <p:cNvSpPr txBox="1"/>
          <p:nvPr>
            <p:ph idx="1" type="body"/>
          </p:nvPr>
        </p:nvSpPr>
        <p:spPr>
          <a:xfrm>
            <a:off y="1063375" x="457200"/>
            <a:ext cy="3725699"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Arial"/>
              <a:buChar char="●"/>
            </a:pPr>
            <a:r>
              <a:rPr lang="en-GB"/>
              <a:t>Initial notes</a:t>
            </a:r>
          </a:p>
          <a:p>
            <a:pPr rtl="0" lvl="0">
              <a:spcBef>
                <a:spcPts val="0"/>
              </a:spcBef>
              <a:buNone/>
            </a:pPr>
            <a:r>
              <a:t/>
            </a:r>
            <a:endParaRPr/>
          </a:p>
          <a:p>
            <a:pPr rtl="0" lvl="0" indent="-419100" marL="457200">
              <a:spcBef>
                <a:spcPts val="0"/>
              </a:spcBef>
              <a:buClr>
                <a:srgbClr val="000000"/>
              </a:buClr>
              <a:buSzPct val="100000"/>
              <a:buFont typeface="Arial"/>
              <a:buChar char="●"/>
            </a:pPr>
            <a:r>
              <a:rPr lang="en-GB"/>
              <a:t>Meeting with Points of Contact</a:t>
            </a:r>
          </a:p>
          <a:p>
            <a:pPr rtl="0" lvl="1" indent="-381000" marL="914400">
              <a:spcBef>
                <a:spcPts val="0"/>
              </a:spcBef>
              <a:buClr>
                <a:srgbClr val="000000"/>
              </a:buClr>
              <a:buSzPct val="80000"/>
              <a:buFont typeface="Courier New"/>
              <a:buChar char="o"/>
            </a:pPr>
            <a:r>
              <a:rPr lang="en-GB"/>
              <a:t>Establish what was needed, what was desired</a:t>
            </a:r>
          </a:p>
          <a:p>
            <a:pPr rtl="0" lvl="0" indent="0" mar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chemeClr val="accent1"/>
                </a:solidFill>
              </a:rPr>
              <a:t>Goals</a:t>
            </a:r>
          </a:p>
        </p:txBody>
      </p:sp>
      <p:sp>
        <p:nvSpPr>
          <p:cNvPr id="50" name="Shape 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Arial"/>
              <a:buChar char="●"/>
            </a:pPr>
            <a:r>
              <a:rPr lang="en-GB"/>
              <a:t>Make a Chronological list of Tasks</a:t>
            </a:r>
          </a:p>
          <a:p>
            <a:pPr rtl="0" lvl="0">
              <a:spcBef>
                <a:spcPts val="0"/>
              </a:spcBef>
              <a:buNone/>
            </a:pPr>
            <a:r>
              <a:t/>
            </a:r>
            <a:endParaRPr/>
          </a:p>
          <a:p>
            <a:pPr rtl="0" lvl="0" indent="-419100" marL="457200">
              <a:spcBef>
                <a:spcPts val="0"/>
              </a:spcBef>
              <a:buClr>
                <a:srgbClr val="000000"/>
              </a:buClr>
              <a:buSzPct val="100000"/>
              <a:buFont typeface="Arial"/>
              <a:buChar char="●"/>
            </a:pPr>
            <a:r>
              <a:rPr lang="en-GB"/>
              <a:t>Deem what material should be kept on TSOG site</a:t>
            </a:r>
          </a:p>
          <a:p>
            <a:pPr rtl="0" lvl="0">
              <a:spcBef>
                <a:spcPts val="0"/>
              </a:spcBef>
              <a:buNone/>
            </a:pPr>
            <a:r>
              <a:t/>
            </a:r>
            <a:endParaRPr>
              <a:solidFill>
                <a:schemeClr val="dk1"/>
              </a:solidFill>
            </a:endParaRPr>
          </a:p>
          <a:p>
            <a:pPr rtl="0" lvl="0" indent="-419100" marL="457200">
              <a:spcBef>
                <a:spcPts val="0"/>
              </a:spcBef>
              <a:buClr>
                <a:schemeClr val="dk1"/>
              </a:buClr>
              <a:buSzPct val="100000"/>
              <a:buFont typeface="Arial"/>
              <a:buChar char="●"/>
            </a:pPr>
            <a:r>
              <a:rPr lang="en-GB">
                <a:solidFill>
                  <a:schemeClr val="dk1"/>
                </a:solidFill>
              </a:rPr>
              <a:t>Quickly Establish which platform to utilize</a:t>
            </a:r>
          </a:p>
          <a:p>
            <a:pPr rtl="0"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3" x="457200"/>
            <a:ext cy="857400" cx="8229600"/>
          </a:xfrm>
          <a:prstGeom prst="rect">
            <a:avLst/>
          </a:prstGeom>
        </p:spPr>
        <p:txBody>
          <a:bodyPr bIns="91425" rIns="91425" lIns="91425" tIns="91425" anchor="b" anchorCtr="0">
            <a:noAutofit/>
          </a:bodyPr>
          <a:lstStyle/>
          <a:p>
            <a:pPr>
              <a:spcBef>
                <a:spcPts val="0"/>
              </a:spcBef>
              <a:buNone/>
            </a:pPr>
            <a:r>
              <a:rPr lang="en-GB">
                <a:solidFill>
                  <a:srgbClr val="3A81BA"/>
                </a:solidFill>
              </a:rPr>
              <a:t>Wordpress Design</a:t>
            </a:r>
          </a:p>
        </p:txBody>
      </p:sp>
      <p:sp>
        <p:nvSpPr>
          <p:cNvPr id="56" name="Shape 56"/>
          <p:cNvSpPr txBox="1"/>
          <p:nvPr>
            <p:ph idx="1" type="body"/>
          </p:nvPr>
        </p:nvSpPr>
        <p:spPr>
          <a:xfrm>
            <a:off y="956250" x="457200"/>
            <a:ext cy="3725699" cx="8229600"/>
          </a:xfrm>
          <a:prstGeom prst="rect">
            <a:avLst/>
          </a:prstGeom>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sz="1400" lang="en-GB"/>
              <a:t>Website platform: Wordpress</a:t>
            </a:r>
          </a:p>
          <a:p>
            <a:pPr rtl="0" lvl="0" indent="-317500" marL="457200">
              <a:spcBef>
                <a:spcPts val="0"/>
              </a:spcBef>
              <a:buClr>
                <a:srgbClr val="000000"/>
              </a:buClr>
              <a:buSzPct val="100000"/>
              <a:buFont typeface="Arial"/>
              <a:buChar char="●"/>
            </a:pPr>
            <a:r>
              <a:rPr sz="1400" lang="en-GB"/>
              <a:t>Why use Wordpress?</a:t>
            </a:r>
          </a:p>
          <a:p>
            <a:pPr rtl="0" lvl="1" indent="-317500" marL="914400">
              <a:spcBef>
                <a:spcPts val="0"/>
              </a:spcBef>
              <a:buClr>
                <a:srgbClr val="000000"/>
              </a:buClr>
              <a:buSzPct val="100000"/>
              <a:buFont typeface="Courier New"/>
              <a:buChar char="o"/>
            </a:pPr>
            <a:r>
              <a:rPr sz="1400" lang="en-GB"/>
              <a:t>Wordpress is a highly adaptive and functional CMS</a:t>
            </a:r>
          </a:p>
          <a:p>
            <a:pPr rtl="0" lvl="1" indent="-317500" marL="914400">
              <a:spcBef>
                <a:spcPts val="0"/>
              </a:spcBef>
              <a:buClr>
                <a:srgbClr val="000000"/>
              </a:buClr>
              <a:buSzPct val="100000"/>
              <a:buFont typeface="Courier New"/>
              <a:buChar char="o"/>
            </a:pPr>
            <a:r>
              <a:rPr sz="1400" lang="en-GB"/>
              <a:t>Wordpress runs using the popular functional language PHP</a:t>
            </a:r>
          </a:p>
          <a:p>
            <a:pPr rtl="0" lvl="1" indent="-317500" marL="914400">
              <a:spcBef>
                <a:spcPts val="0"/>
              </a:spcBef>
              <a:buClr>
                <a:srgbClr val="000000"/>
              </a:buClr>
              <a:buSzPct val="100000"/>
              <a:buFont typeface="Courier New"/>
              <a:buChar char="o"/>
            </a:pPr>
            <a:r>
              <a:rPr sz="1400" lang="en-GB"/>
              <a:t>The popularity and open-source nature of Wordpress create an easy-to-use platform for developing a website</a:t>
            </a:r>
          </a:p>
          <a:p>
            <a:pPr rtl="0" lvl="0" indent="-317500" marL="457200">
              <a:spcBef>
                <a:spcPts val="0"/>
              </a:spcBef>
              <a:buClr>
                <a:srgbClr val="000000"/>
              </a:buClr>
              <a:buSzPct val="100000"/>
              <a:buFont typeface="Arial"/>
              <a:buChar char="●"/>
            </a:pPr>
            <a:r>
              <a:rPr sz="1400" lang="en-GB"/>
              <a:t>The Wordpress UI allows non-tech-savvy individuals to manage their website with ease</a:t>
            </a:r>
          </a:p>
          <a:p>
            <a:pPr rtl="0" lvl="0" indent="-317500" marL="457200">
              <a:spcBef>
                <a:spcPts val="0"/>
              </a:spcBef>
              <a:buClr>
                <a:srgbClr val="000000"/>
              </a:buClr>
              <a:buSzPct val="100000"/>
              <a:buFont typeface="Arial"/>
              <a:buChar char="●"/>
            </a:pPr>
            <a:r>
              <a:rPr sz="1400" lang="en-GB"/>
              <a:t>The first step was to choose a theme: zAlive</a:t>
            </a:r>
          </a:p>
          <a:p>
            <a:pPr rtl="0" lvl="1" indent="-317500" marL="914400">
              <a:spcBef>
                <a:spcPts val="0"/>
              </a:spcBef>
              <a:buClr>
                <a:srgbClr val="000000"/>
              </a:buClr>
              <a:buSzPct val="100000"/>
              <a:buFont typeface="Courier New"/>
              <a:buChar char="o"/>
            </a:pPr>
            <a:r>
              <a:rPr sz="1400" lang="en-GB"/>
              <a:t>This particular theme is extremely customizable, modern and provides an option for a responsive site</a:t>
            </a:r>
          </a:p>
          <a:p>
            <a:pPr rtl="0" lvl="1" indent="-317500" marL="914400">
              <a:spcBef>
                <a:spcPts val="0"/>
              </a:spcBef>
              <a:buClr>
                <a:srgbClr val="000000"/>
              </a:buClr>
              <a:buSzPct val="100000"/>
              <a:buFont typeface="Courier New"/>
              <a:buChar char="o"/>
            </a:pPr>
            <a:r>
              <a:rPr sz="1400" lang="en-GB">
                <a:solidFill>
                  <a:schemeClr val="dk1"/>
                </a:solidFill>
              </a:rPr>
              <a:t>The zAlive theme implements Bootstrap</a:t>
            </a:r>
          </a:p>
          <a:p>
            <a:pPr rtl="0" lvl="2" indent="-317500" marL="1371600">
              <a:spcBef>
                <a:spcPts val="0"/>
              </a:spcBef>
              <a:buClr>
                <a:srgbClr val="000000"/>
              </a:buClr>
              <a:buSzPct val="100000"/>
              <a:buFont typeface="Wingdings"/>
              <a:buChar char="§"/>
            </a:pPr>
            <a:r>
              <a:rPr sz="1400" lang="en-GB">
                <a:solidFill>
                  <a:schemeClr val="dk1"/>
                </a:solidFill>
              </a:rPr>
              <a:t>Bootstrap is a framework that uses standard HTML and CSS code with scaling modifications which can be used for creating a responsive website that works across multiple mobile platforms (iphone, android, ipad, etc)</a:t>
            </a:r>
          </a:p>
          <a:p>
            <a:pPr rtl="0" lvl="0" indent="-317500" marL="457200">
              <a:spcBef>
                <a:spcPts val="0"/>
              </a:spcBef>
              <a:buClr>
                <a:srgbClr val="000000"/>
              </a:buClr>
              <a:buSzPct val="100000"/>
              <a:buFont typeface="Arial"/>
              <a:buChar char="●"/>
            </a:pPr>
            <a:r>
              <a:rPr sz="1400" lang="en-GB"/>
              <a:t>The second step involved transferring all of the content deemed necessary from the original site</a:t>
            </a:r>
          </a:p>
          <a:p>
            <a:pPr rtl="0" lvl="0" indent="-317500" marL="457200">
              <a:spcBef>
                <a:spcPts val="0"/>
              </a:spcBef>
              <a:buClr>
                <a:srgbClr val="000000"/>
              </a:buClr>
              <a:buSzPct val="100000"/>
              <a:buFont typeface="Arial"/>
              <a:buChar char="●"/>
            </a:pPr>
            <a:r>
              <a:rPr sz="1400" lang="en-GB"/>
              <a:t>Once the content was transferred, we began working on the design of the website.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rgbClr val="4A86E8"/>
                </a:solidFill>
              </a:rPr>
              <a:t>Website Design</a:t>
            </a:r>
          </a:p>
        </p:txBody>
      </p:sp>
      <p:sp>
        <p:nvSpPr>
          <p:cNvPr id="62" name="Shape 6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sz="1400" lang="en-GB"/>
              <a:t>The goal for the design of the website was to provide an aesthetically pleasing and enjoyable place for members and visitors to find out more about The Social of Greenwood </a:t>
            </a:r>
          </a:p>
          <a:p>
            <a:pPr rtl="0" lvl="0" indent="-317500" marL="457200">
              <a:spcBef>
                <a:spcPts val="0"/>
              </a:spcBef>
              <a:buClr>
                <a:srgbClr val="000000"/>
              </a:buClr>
              <a:buSzPct val="100000"/>
              <a:buFont typeface="Arial"/>
              <a:buChar char="●"/>
            </a:pPr>
            <a:r>
              <a:rPr sz="1400" lang="en-GB"/>
              <a:t>The majority of the website is run by scripts of PHP code</a:t>
            </a:r>
          </a:p>
          <a:p>
            <a:pPr rtl="0" lvl="1" indent="-317500" marL="914400">
              <a:spcBef>
                <a:spcPts val="0"/>
              </a:spcBef>
              <a:buClr>
                <a:srgbClr val="000000"/>
              </a:buClr>
              <a:buSzPct val="100000"/>
              <a:buFont typeface="Courier New"/>
              <a:buChar char="o"/>
            </a:pPr>
            <a:r>
              <a:rPr sz="1400" lang="en-GB"/>
              <a:t>PHP is a server-side scripting language used for website development</a:t>
            </a:r>
          </a:p>
          <a:p>
            <a:pPr rtl="0" lvl="0" indent="-317500" marL="457200">
              <a:spcBef>
                <a:spcPts val="0"/>
              </a:spcBef>
              <a:buClr>
                <a:srgbClr val="000000"/>
              </a:buClr>
              <a:buSzPct val="100000"/>
              <a:buFont typeface="Arial"/>
              <a:buChar char="●"/>
            </a:pPr>
            <a:r>
              <a:rPr sz="1400" lang="en-GB"/>
              <a:t>For the design, we programmed using HTML and CSS which is incorporated into the PHP code</a:t>
            </a:r>
          </a:p>
          <a:p>
            <a:pPr rtl="0" lvl="1" indent="-317500" marL="914400">
              <a:spcBef>
                <a:spcPts val="0"/>
              </a:spcBef>
              <a:buClr>
                <a:srgbClr val="000000"/>
              </a:buClr>
              <a:buSzPct val="100000"/>
              <a:buFont typeface="Courier New"/>
              <a:buChar char="o"/>
            </a:pPr>
            <a:r>
              <a:rPr sz="1400" lang="en-GB"/>
              <a:t>HTML is a markup language mainly used for text that allows for customization</a:t>
            </a:r>
          </a:p>
          <a:p>
            <a:pPr rtl="0" lvl="1" indent="-317500" marL="914400">
              <a:spcBef>
                <a:spcPts val="0"/>
              </a:spcBef>
              <a:buClr>
                <a:srgbClr val="000000"/>
              </a:buClr>
              <a:buSzPct val="100000"/>
              <a:buFont typeface="Courier New"/>
              <a:buChar char="o"/>
            </a:pPr>
            <a:r>
              <a:rPr sz="1400" lang="en-GB"/>
              <a:t>CSS is a styling language used to control the format and design of the HTML code</a:t>
            </a:r>
          </a:p>
          <a:p>
            <a:pPr rtl="0" lvl="1" indent="-317500" marL="914400">
              <a:spcBef>
                <a:spcPts val="0"/>
              </a:spcBef>
              <a:buClr>
                <a:srgbClr val="000000"/>
              </a:buClr>
              <a:buSzPct val="100000"/>
              <a:buFont typeface="Courier New"/>
              <a:buChar char="o"/>
            </a:pPr>
            <a:r>
              <a:rPr sz="1400" lang="en-GB"/>
              <a:t>Both are considered to be client-side ‘scripting’ languages</a:t>
            </a:r>
          </a:p>
          <a:p>
            <a:pPr rtl="0" lvl="0" indent="-317500" marL="457200">
              <a:spcBef>
                <a:spcPts val="0"/>
              </a:spcBef>
              <a:buClr>
                <a:srgbClr val="000000"/>
              </a:buClr>
              <a:buSzPct val="100000"/>
              <a:buFont typeface="Arial"/>
              <a:buChar char="●"/>
            </a:pPr>
            <a:r>
              <a:rPr sz="1400" lang="en-GB"/>
              <a:t>In the style.css file, we were able to change the format of the website</a:t>
            </a:r>
          </a:p>
          <a:p>
            <a:pPr rtl="0" lvl="1" indent="-317500" marL="914400">
              <a:spcBef>
                <a:spcPts val="0"/>
              </a:spcBef>
              <a:buClr>
                <a:srgbClr val="000000"/>
              </a:buClr>
              <a:buSzPct val="100000"/>
              <a:buFont typeface="Courier New"/>
              <a:buChar char="o"/>
            </a:pPr>
            <a:r>
              <a:rPr sz="1400" lang="en-GB"/>
              <a:t>Changes included colors, sizes, the positioning of objects of the website</a:t>
            </a:r>
          </a:p>
          <a:p>
            <a:pPr rtl="0" lvl="1" indent="-317500" marL="914400">
              <a:spcBef>
                <a:spcPts val="0"/>
              </a:spcBef>
              <a:buClr>
                <a:srgbClr val="000000"/>
              </a:buClr>
              <a:buSzPct val="100000"/>
              <a:buFont typeface="Courier New"/>
              <a:buChar char="o"/>
            </a:pPr>
            <a:r>
              <a:rPr sz="1400" lang="en-GB"/>
              <a:t>Color scheme:  Light on dark with the closest color we could find to the logo for TSOG (#4e8975) - Sea Green</a:t>
            </a:r>
          </a:p>
          <a:p>
            <a:pPr algn="l" rtl="0" lvl="0" marR="0" indent="-317500" marL="457200">
              <a:lnSpc>
                <a:spcPct val="100000"/>
              </a:lnSpc>
              <a:spcBef>
                <a:spcPts val="600"/>
              </a:spcBef>
              <a:spcAft>
                <a:spcPts val="0"/>
              </a:spcAft>
              <a:buClr>
                <a:srgbClr val="000000"/>
              </a:buClr>
              <a:buSzPct val="100000"/>
              <a:buFont typeface="Arial"/>
              <a:buChar char="●"/>
            </a:pPr>
            <a:r>
              <a:rPr sz="1400" lang="en-GB"/>
              <a:t>The functionality of the website we implemented didn’t require any hard coding into the PHP files due to the options present in the zAlive theme, but the next phase of the project will require a lot of modifying to the PHP code running the site (database interaction, modifications to current options, etc)</a:t>
            </a:r>
          </a:p>
          <a:p>
            <a:pPr rtl="0" lvl="0" indent="0" marL="0">
              <a:spcBef>
                <a:spcPts val="0"/>
              </a:spcBef>
              <a:buNone/>
            </a:pPr>
            <a:r>
              <a:t/>
            </a:r>
            <a:endParaRPr sz="14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nvSpPr>
        <p:spPr>
          <a:xfrm>
            <a:off y="918574" x="5547599"/>
            <a:ext cy="3596099" cx="2661000"/>
          </a:xfrm>
          <a:prstGeom prst="rect">
            <a:avLst/>
          </a:prstGeom>
          <a:solidFill>
            <a:srgbClr val="4A86E8"/>
          </a:solidFill>
          <a:ln>
            <a:noFill/>
          </a:ln>
        </p:spPr>
        <p:txBody>
          <a:bodyPr bIns="91425" rIns="91425" lIns="91425" tIns="91425" anchor="t" anchorCtr="0">
            <a:noAutofit/>
          </a:bodyPr>
          <a:lstStyle/>
          <a:p>
            <a:pPr>
              <a:spcBef>
                <a:spcPts val="0"/>
              </a:spcBef>
              <a:buNone/>
            </a:pPr>
            <a:r>
              <a:t/>
            </a:r>
            <a:endParaRPr/>
          </a:p>
        </p:txBody>
      </p:sp>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69" name="Shape 6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sp>
        <p:nvSpPr>
          <p:cNvPr id="70" name="Shape 70"/>
          <p:cNvSpPr txBox="1"/>
          <p:nvPr/>
        </p:nvSpPr>
        <p:spPr>
          <a:xfrm>
            <a:off y="538475" x="3565775"/>
            <a:ext cy="2348999" cx="2039100"/>
          </a:xfrm>
          <a:prstGeom prst="rect">
            <a:avLst/>
          </a:prstGeom>
          <a:solidFill>
            <a:srgbClr val="4A86E8"/>
          </a:solidFill>
          <a:ln>
            <a:noFill/>
          </a:ln>
        </p:spPr>
        <p:txBody>
          <a:bodyPr bIns="91425" rIns="91425" lIns="91425" tIns="91425" anchor="t" anchorCtr="0">
            <a:noAutofit/>
          </a:bodyPr>
          <a:lstStyle/>
          <a:p>
            <a:pPr>
              <a:spcBef>
                <a:spcPts val="0"/>
              </a:spcBef>
              <a:buNone/>
            </a:pPr>
            <a:r>
              <a:t/>
            </a:r>
            <a:endParaRPr/>
          </a:p>
        </p:txBody>
      </p:sp>
      <p:pic>
        <p:nvPicPr>
          <p:cNvPr id="71" name="Shape 71"/>
          <p:cNvPicPr preferRelativeResize="0"/>
          <p:nvPr/>
        </p:nvPicPr>
        <p:blipFill>
          <a:blip r:embed="rId3">
            <a:alphaModFix/>
          </a:blip>
          <a:stretch>
            <a:fillRect/>
          </a:stretch>
        </p:blipFill>
        <p:spPr>
          <a:xfrm>
            <a:off y="985900" x="5631775"/>
            <a:ext cy="3390871" cx="2516507"/>
          </a:xfrm>
          <a:prstGeom prst="rect">
            <a:avLst/>
          </a:prstGeom>
          <a:noFill/>
          <a:ln>
            <a:noFill/>
          </a:ln>
        </p:spPr>
      </p:pic>
      <p:sp>
        <p:nvSpPr>
          <p:cNvPr id="72" name="Shape 72"/>
          <p:cNvSpPr txBox="1"/>
          <p:nvPr/>
        </p:nvSpPr>
        <p:spPr>
          <a:xfrm>
            <a:off y="214950" x="482100"/>
            <a:ext cy="4713600" cx="3181800"/>
          </a:xfrm>
          <a:prstGeom prst="rect">
            <a:avLst/>
          </a:prstGeom>
          <a:solidFill>
            <a:srgbClr val="4A86E8"/>
          </a:solidFill>
          <a:ln>
            <a:noFill/>
          </a:ln>
        </p:spPr>
        <p:txBody>
          <a:bodyPr bIns="91425" rIns="91425" lIns="91425" tIns="91425" anchor="t" anchorCtr="0">
            <a:noAutofit/>
          </a:bodyPr>
          <a:lstStyle/>
          <a:p>
            <a:pPr>
              <a:spcBef>
                <a:spcPts val="0"/>
              </a:spcBef>
              <a:buNone/>
            </a:pPr>
            <a:r>
              <a:t/>
            </a:r>
            <a:endParaRPr/>
          </a:p>
        </p:txBody>
      </p:sp>
      <p:pic>
        <p:nvPicPr>
          <p:cNvPr id="73" name="Shape 73"/>
          <p:cNvPicPr preferRelativeResize="0"/>
          <p:nvPr/>
        </p:nvPicPr>
        <p:blipFill>
          <a:blip r:embed="rId4">
            <a:alphaModFix/>
          </a:blip>
          <a:stretch>
            <a:fillRect/>
          </a:stretch>
        </p:blipFill>
        <p:spPr>
          <a:xfrm>
            <a:off y="259524" x="566550"/>
            <a:ext cy="4561146" cx="2999197"/>
          </a:xfrm>
          <a:prstGeom prst="rect">
            <a:avLst/>
          </a:prstGeom>
          <a:noFill/>
          <a:ln>
            <a:noFill/>
          </a:ln>
        </p:spPr>
      </p:pic>
      <p:pic>
        <p:nvPicPr>
          <p:cNvPr id="74" name="Shape 74"/>
          <p:cNvPicPr preferRelativeResize="0"/>
          <p:nvPr/>
        </p:nvPicPr>
        <p:blipFill>
          <a:blip r:embed="rId5">
            <a:alphaModFix/>
          </a:blip>
          <a:stretch>
            <a:fillRect/>
          </a:stretch>
        </p:blipFill>
        <p:spPr>
          <a:xfrm>
            <a:off y="624450" x="3663787"/>
            <a:ext cy="2177047" cx="181642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61196" x="457200"/>
            <a:ext cy="857400" cx="8229600"/>
          </a:xfrm>
          <a:prstGeom prst="rect">
            <a:avLst/>
          </a:prstGeom>
        </p:spPr>
        <p:txBody>
          <a:bodyPr bIns="91425" rIns="91425" lIns="91425" tIns="91425" anchor="b" anchorCtr="0">
            <a:noAutofit/>
          </a:bodyPr>
          <a:lstStyle/>
          <a:p>
            <a:pPr>
              <a:spcBef>
                <a:spcPts val="0"/>
              </a:spcBef>
              <a:buNone/>
            </a:pPr>
            <a:r>
              <a:rPr lang="en-GB">
                <a:solidFill>
                  <a:srgbClr val="4A86E8"/>
                </a:solidFill>
              </a:rPr>
              <a:t>Widgets &amp; Customization</a:t>
            </a:r>
          </a:p>
        </p:txBody>
      </p:sp>
      <p:sp>
        <p:nvSpPr>
          <p:cNvPr id="80" name="Shape 80"/>
          <p:cNvSpPr txBox="1"/>
          <p:nvPr>
            <p:ph idx="1" type="body"/>
          </p:nvPr>
        </p:nvSpPr>
        <p:spPr>
          <a:xfrm>
            <a:off y="848175" x="457200"/>
            <a:ext cy="3725699" cx="8229600"/>
          </a:xfrm>
          <a:prstGeom prst="rect">
            <a:avLst/>
          </a:prstGeom>
        </p:spPr>
        <p:txBody>
          <a:bodyPr bIns="91425" rIns="91425" lIns="91425" tIns="91425" anchor="t" anchorCtr="0">
            <a:noAutofit/>
          </a:bodyPr>
          <a:lstStyle/>
          <a:p>
            <a:pPr rtl="0" lvl="0" indent="-317500" marL="457200">
              <a:spcBef>
                <a:spcPts val="0"/>
              </a:spcBef>
              <a:buClr>
                <a:schemeClr val="dk1"/>
              </a:buClr>
              <a:buSzPct val="100000"/>
              <a:buFont typeface="Arial"/>
              <a:buChar char="●"/>
            </a:pPr>
            <a:r>
              <a:rPr sz="1400" lang="en-GB">
                <a:solidFill>
                  <a:schemeClr val="dk1"/>
                </a:solidFill>
              </a:rPr>
              <a:t>The website has a customizable slider (time between slides, photos, captions, etc)</a:t>
            </a:r>
          </a:p>
          <a:p>
            <a:pPr rtl="0" lvl="1" indent="-317500" marL="914400">
              <a:spcBef>
                <a:spcPts val="0"/>
              </a:spcBef>
              <a:buClr>
                <a:schemeClr val="dk1"/>
              </a:buClr>
              <a:buSzPct val="100000"/>
              <a:buFont typeface="Courier New"/>
              <a:buChar char="o"/>
            </a:pPr>
            <a:r>
              <a:rPr sz="1400" lang="en-GB">
                <a:solidFill>
                  <a:schemeClr val="dk1"/>
                </a:solidFill>
              </a:rPr>
              <a:t>We imported photos into the slider and added links to pages on the site</a:t>
            </a:r>
          </a:p>
          <a:p>
            <a:pPr rtl="0" lvl="0" indent="-317500" marL="457200">
              <a:spcBef>
                <a:spcPts val="0"/>
              </a:spcBef>
              <a:buClr>
                <a:srgbClr val="000000"/>
              </a:buClr>
              <a:buSzPct val="100000"/>
              <a:buFont typeface="Arial"/>
              <a:buChar char="●"/>
            </a:pPr>
            <a:r>
              <a:rPr sz="1400" lang="en-GB"/>
              <a:t>Used short codes for various widgets (Facebook, Twitter, contact form, etc)</a:t>
            </a:r>
          </a:p>
          <a:p>
            <a:pPr rtl="0" lvl="0" indent="-317500" marL="457200">
              <a:spcBef>
                <a:spcPts val="0"/>
              </a:spcBef>
              <a:buClr>
                <a:srgbClr val="000000"/>
              </a:buClr>
              <a:buSzPct val="100000"/>
              <a:buFont typeface="Arial"/>
              <a:buChar char="●"/>
            </a:pPr>
            <a:r>
              <a:rPr sz="1400" lang="en-GB"/>
              <a:t>Added a customized sidebar with a function to allow different widgets to only appear on specific pages</a:t>
            </a:r>
          </a:p>
          <a:p>
            <a:pPr rtl="0" lvl="1" indent="-317500" marL="914400">
              <a:spcBef>
                <a:spcPts val="0"/>
              </a:spcBef>
              <a:buClr>
                <a:srgbClr val="000000"/>
              </a:buClr>
              <a:buSzPct val="100000"/>
              <a:buFont typeface="Courier New"/>
              <a:buChar char="o"/>
            </a:pPr>
            <a:r>
              <a:rPr sz="1400" lang="en-GB"/>
              <a:t>Functions similar to if statements</a:t>
            </a:r>
          </a:p>
          <a:p>
            <a:pPr rtl="0" lvl="0" indent="-317500" marL="457200">
              <a:spcBef>
                <a:spcPts val="0"/>
              </a:spcBef>
              <a:buClr>
                <a:srgbClr val="000000"/>
              </a:buClr>
              <a:buSzPct val="100000"/>
              <a:buFont typeface="Arial"/>
              <a:buChar char="●"/>
            </a:pPr>
            <a:r>
              <a:rPr sz="1400" lang="en-GB"/>
              <a:t>Widgets we created:</a:t>
            </a:r>
          </a:p>
          <a:p>
            <a:pPr rtl="0" lvl="1" indent="-317500" marL="914400">
              <a:spcBef>
                <a:spcPts val="0"/>
              </a:spcBef>
              <a:buClr>
                <a:srgbClr val="000000"/>
              </a:buClr>
              <a:buSzPct val="100000"/>
              <a:buFont typeface="Courier New"/>
              <a:buChar char="o"/>
            </a:pPr>
            <a:r>
              <a:rPr sz="1400" lang="en-GB"/>
              <a:t>A facebook widget linked to TSOG facebook page</a:t>
            </a:r>
          </a:p>
          <a:p>
            <a:pPr rtl="0" lvl="1" indent="-317500" marL="914400">
              <a:spcBef>
                <a:spcPts val="0"/>
              </a:spcBef>
              <a:buClr>
                <a:srgbClr val="000000"/>
              </a:buClr>
              <a:buSzPct val="100000"/>
              <a:buFont typeface="Courier New"/>
              <a:buChar char="o"/>
            </a:pPr>
            <a:r>
              <a:rPr sz="1400" lang="en-GB"/>
              <a:t>A twitter widget linked to TSOG twitter account</a:t>
            </a:r>
          </a:p>
          <a:p>
            <a:pPr rtl="0" lvl="1" indent="-317500" marL="914400">
              <a:spcBef>
                <a:spcPts val="0"/>
              </a:spcBef>
              <a:buClr>
                <a:srgbClr val="000000"/>
              </a:buClr>
              <a:buSzPct val="100000"/>
              <a:buFont typeface="Courier New"/>
              <a:buChar char="o"/>
            </a:pPr>
            <a:r>
              <a:rPr sz="1400" lang="en-GB"/>
              <a:t>A simple contact form that allows members and visitors to send messages to TSOG email account </a:t>
            </a:r>
          </a:p>
          <a:p>
            <a:pPr rtl="0" lvl="1" indent="-317500" marL="914400">
              <a:spcBef>
                <a:spcPts val="0"/>
              </a:spcBef>
              <a:buClr>
                <a:srgbClr val="000000"/>
              </a:buClr>
              <a:buSzPct val="100000"/>
              <a:buFont typeface="Courier New"/>
              <a:buChar char="o"/>
            </a:pPr>
            <a:r>
              <a:rPr sz="1400" lang="en-GB"/>
              <a:t>And a donation button that is linked to TSOG paypal account</a:t>
            </a:r>
          </a:p>
          <a:p>
            <a:pPr rtl="0" lvl="0" indent="-317500" marL="457200">
              <a:spcBef>
                <a:spcPts val="0"/>
              </a:spcBef>
              <a:buClr>
                <a:srgbClr val="000000"/>
              </a:buClr>
              <a:buSzPct val="100000"/>
              <a:buFont typeface="Arial"/>
              <a:buChar char="●"/>
            </a:pPr>
            <a:r>
              <a:rPr sz="1400" lang="en-GB"/>
              <a:t>Added an interactive map with easy-to-use features</a:t>
            </a:r>
          </a:p>
          <a:p>
            <a:pPr rtl="0" lvl="1" indent="-317500" marL="914400">
              <a:spcBef>
                <a:spcPts val="0"/>
              </a:spcBef>
              <a:buClr>
                <a:srgbClr val="000000"/>
              </a:buClr>
              <a:buSzPct val="100000"/>
              <a:buFont typeface="Courier New"/>
              <a:buChar char="o"/>
            </a:pPr>
            <a:r>
              <a:rPr sz="1400" lang="en-GB"/>
              <a:t>The map allows for normal functions (zoom, map type, etc)</a:t>
            </a:r>
          </a:p>
          <a:p>
            <a:pPr rtl="0" lvl="1" indent="-317500" marL="914400">
              <a:spcBef>
                <a:spcPts val="0"/>
              </a:spcBef>
              <a:buClr>
                <a:srgbClr val="000000"/>
              </a:buClr>
              <a:buSzPct val="100000"/>
              <a:buFont typeface="Courier New"/>
              <a:buChar char="o"/>
            </a:pPr>
            <a:r>
              <a:rPr sz="1400" lang="en-GB"/>
              <a:t>This particular map allows users to find/print directions to or from TSOG without having to leaving the page</a:t>
            </a:r>
          </a:p>
          <a:p>
            <a:pPr rtl="0" lvl="0" indent="-317500" marL="457200">
              <a:spcBef>
                <a:spcPts val="0"/>
              </a:spcBef>
              <a:buClr>
                <a:srgbClr val="000000"/>
              </a:buClr>
              <a:buSzPct val="100000"/>
              <a:buFont typeface="Arial"/>
              <a:buChar char="●"/>
            </a:pPr>
            <a:r>
              <a:rPr sz="1400" lang="en-GB"/>
              <a:t>Utilized a plugin to implement a dynamic calendar</a:t>
            </a:r>
          </a:p>
          <a:p>
            <a:pPr rtl="0" lvl="1" indent="-317500" marL="914400">
              <a:spcBef>
                <a:spcPts val="0"/>
              </a:spcBef>
              <a:buClr>
                <a:srgbClr val="000000"/>
              </a:buClr>
              <a:buSzPct val="100000"/>
              <a:buFont typeface="Courier New"/>
              <a:buChar char="o"/>
            </a:pPr>
            <a:r>
              <a:rPr sz="1400" lang="en-GB"/>
              <a:t>Options include: mobile-ready, viewing preferences, adding/editing events and more...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solidFill>
                  <a:srgbClr val="3A81BA"/>
                </a:solidFill>
              </a:rPr>
              <a:t>Future Work</a:t>
            </a:r>
          </a:p>
        </p:txBody>
      </p:sp>
      <p:sp>
        <p:nvSpPr>
          <p:cNvPr id="86" name="Shape 8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GB"/>
              <a:t>Add functionality &amp; content to design</a:t>
            </a:r>
          </a:p>
          <a:p>
            <a:pPr rtl="0" lvl="1" indent="-381000" marL="914400">
              <a:spcBef>
                <a:spcPts val="0"/>
              </a:spcBef>
              <a:buClr>
                <a:srgbClr val="000000"/>
              </a:buClr>
              <a:buSzPct val="80000"/>
              <a:buFont typeface="Courier New"/>
              <a:buChar char="o"/>
            </a:pPr>
            <a:r>
              <a:rPr lang="en-GB"/>
              <a:t>Embedded v</a:t>
            </a:r>
            <a:r>
              <a:rPr sz="2400" lang="en-GB"/>
              <a:t>ideo</a:t>
            </a:r>
            <a:r>
              <a:rPr lang="en-GB"/>
              <a:t> (what is TSOG all about?)</a:t>
            </a:r>
            <a:r>
              <a:rPr sz="2400" lang="en-GB"/>
              <a:t> </a:t>
            </a:r>
          </a:p>
          <a:p>
            <a:pPr rtl="0" lvl="1" indent="-381000" marL="914400">
              <a:spcBef>
                <a:spcPts val="0"/>
              </a:spcBef>
              <a:buClr>
                <a:srgbClr val="000000"/>
              </a:buClr>
              <a:buSzPct val="80000"/>
              <a:buFont typeface="Courier New"/>
              <a:buChar char="o"/>
            </a:pPr>
            <a:r>
              <a:rPr lang="en-GB"/>
              <a:t>Scrolling content</a:t>
            </a:r>
          </a:p>
          <a:p>
            <a:pPr rtl="0">
              <a:spcBef>
                <a:spcPts val="0"/>
              </a:spcBef>
              <a:buNone/>
            </a:pPr>
            <a:r>
              <a:t/>
            </a:r>
            <a:endParaRPr sz="2400"/>
          </a:p>
          <a:p>
            <a:pPr rtl="0" lvl="0" indent="-381000" marL="457200">
              <a:spcBef>
                <a:spcPts val="0"/>
              </a:spcBef>
              <a:buClr>
                <a:srgbClr val="000000"/>
              </a:buClr>
              <a:buSzPct val="100000"/>
              <a:buFont typeface="Arial"/>
              <a:buChar char="●"/>
            </a:pPr>
            <a:r>
              <a:rPr sz="2400" lang="en-GB"/>
              <a:t>Back-end work for volunteer/member management</a:t>
            </a:r>
          </a:p>
          <a:p>
            <a:pPr rtl="0" lvl="1" indent="-381000" marL="914400">
              <a:spcBef>
                <a:spcPts val="0"/>
              </a:spcBef>
              <a:buClr>
                <a:srgbClr val="000000"/>
              </a:buClr>
              <a:buSzPct val="100000"/>
              <a:buFont typeface="Courier New"/>
              <a:buChar char="o"/>
            </a:pPr>
            <a:r>
              <a:rPr sz="2400" lang="en-GB"/>
              <a:t>Payments for membership and events</a:t>
            </a:r>
          </a:p>
          <a:p>
            <a:pPr rtl="0" lvl="1" indent="-381000" marL="914400">
              <a:spcBef>
                <a:spcPts val="0"/>
              </a:spcBef>
              <a:buClr>
                <a:srgbClr val="000000"/>
              </a:buClr>
              <a:buSzPct val="80000"/>
              <a:buFont typeface="Courier New"/>
              <a:buChar char="o"/>
            </a:pPr>
            <a:r>
              <a:rPr lang="en-GB"/>
              <a:t>Contact management </a:t>
            </a:r>
          </a:p>
          <a:p>
            <a:pPr rtl="0" lvl="1" indent="-381000" marL="914400">
              <a:spcBef>
                <a:spcPts val="0"/>
              </a:spcBef>
              <a:buClr>
                <a:srgbClr val="000000"/>
              </a:buClr>
              <a:buSzPct val="80000"/>
              <a:buFont typeface="Courier New"/>
              <a:buChar char="o"/>
            </a:pPr>
            <a:r>
              <a:rPr lang="en-GB"/>
              <a:t>Volunteer application through the website</a:t>
            </a:r>
          </a:p>
          <a:p>
            <a:pPr rtl="0">
              <a:spcBef>
                <a:spcPts val="0"/>
              </a:spcBef>
              <a:buNone/>
            </a:pPr>
            <a:r>
              <a:t/>
            </a:r>
            <a:endParaRPr sz="2400"/>
          </a:p>
          <a:p>
            <a:pPr lvl="0">
              <a:spcBef>
                <a:spcPts val="0"/>
              </a:spcBef>
              <a:buNone/>
            </a:pPr>
            <a:r>
              <a:t/>
            </a:r>
            <a:endParaRPr sz="24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